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Roboto"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7278301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b4dedbd473_0_26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b4dedbd473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b4dedbd473_0_27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b4dedbd473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b4dedbd473_0_29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b4dedbd473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b4dedbd473_0_30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b4dedbd473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b4dedbd473_0_2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b4dedbd47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b4dedbd473_0_4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b4dedbd473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c6f73a04f_0_4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6f73a04f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b4dedbd473_0_15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b4dedbd47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6f73a04f_0_2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6f73a04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b4dedbd473_0_16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b4dedbd473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4dedbd473_0_1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4dedbd47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Lead Scoring Case Study</a:t>
            </a:r>
            <a:endParaRPr/>
          </a:p>
        </p:txBody>
      </p:sp>
      <p:sp>
        <p:nvSpPr>
          <p:cNvPr id="68" name="Google Shape;68;p13"/>
          <p:cNvSpPr txBox="1">
            <a:spLocks noGrp="1"/>
          </p:cNvSpPr>
          <p:nvPr>
            <p:ph type="subTitle" idx="1"/>
          </p:nvPr>
        </p:nvSpPr>
        <p:spPr>
          <a:xfrm>
            <a:off x="4922635" y="2789130"/>
            <a:ext cx="3059458"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By Tharun Thodimi </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 Scaling, Encoding and Selection</a:t>
            </a:r>
            <a:endParaRPr/>
          </a:p>
        </p:txBody>
      </p:sp>
      <p:sp>
        <p:nvSpPr>
          <p:cNvPr id="150" name="Google Shape;150;p22"/>
          <p:cNvSpPr txBox="1">
            <a:spLocks noGrp="1"/>
          </p:cNvSpPr>
          <p:nvPr>
            <p:ph type="body" idx="4294967295"/>
          </p:nvPr>
        </p:nvSpPr>
        <p:spPr>
          <a:xfrm>
            <a:off x="3336150" y="12229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2</a:t>
            </a:r>
            <a:endParaRPr>
              <a:solidFill>
                <a:schemeClr val="lt1"/>
              </a:solidFill>
            </a:endParaRPr>
          </a:p>
        </p:txBody>
      </p:sp>
      <p:sp>
        <p:nvSpPr>
          <p:cNvPr id="151" name="Google Shape;151;p22"/>
          <p:cNvSpPr txBox="1">
            <a:spLocks noGrp="1"/>
          </p:cNvSpPr>
          <p:nvPr>
            <p:ph type="body" idx="4294967295"/>
          </p:nvPr>
        </p:nvSpPr>
        <p:spPr>
          <a:xfrm>
            <a:off x="288750" y="700975"/>
            <a:ext cx="8445600" cy="7656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t>Once the data is cleaned and there no null values present. The next step is to scale the numerical variables, one hot key encoding of categorical variables and use RFE to get top 15 statistically significant variables</a:t>
            </a:r>
            <a:endParaRPr sz="1400" b="1"/>
          </a:p>
        </p:txBody>
      </p:sp>
      <p:sp>
        <p:nvSpPr>
          <p:cNvPr id="152" name="Google Shape;152;p22"/>
          <p:cNvSpPr/>
          <p:nvPr/>
        </p:nvSpPr>
        <p:spPr>
          <a:xfrm>
            <a:off x="432350" y="1533475"/>
            <a:ext cx="2469300" cy="461100"/>
          </a:xfrm>
          <a:prstGeom prst="homePlate">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3" name="Google Shape;153;p22"/>
          <p:cNvSpPr/>
          <p:nvPr/>
        </p:nvSpPr>
        <p:spPr>
          <a:xfrm>
            <a:off x="3044776" y="15334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4" name="Google Shape;154;p22"/>
          <p:cNvSpPr txBox="1"/>
          <p:nvPr/>
        </p:nvSpPr>
        <p:spPr>
          <a:xfrm>
            <a:off x="3336150" y="16039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2</a:t>
            </a:r>
            <a:endParaRPr sz="1800">
              <a:solidFill>
                <a:srgbClr val="FFFFFF"/>
              </a:solidFill>
              <a:latin typeface="Roboto"/>
              <a:ea typeface="Roboto"/>
              <a:cs typeface="Roboto"/>
              <a:sym typeface="Roboto"/>
            </a:endParaRPr>
          </a:p>
        </p:txBody>
      </p:sp>
      <p:sp>
        <p:nvSpPr>
          <p:cNvPr id="155" name="Google Shape;155;p22"/>
          <p:cNvSpPr/>
          <p:nvPr/>
        </p:nvSpPr>
        <p:spPr>
          <a:xfrm>
            <a:off x="5948501" y="15334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6" name="Google Shape;156;p22"/>
          <p:cNvSpPr txBox="1"/>
          <p:nvPr/>
        </p:nvSpPr>
        <p:spPr>
          <a:xfrm>
            <a:off x="6254233" y="1593201"/>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3</a:t>
            </a:r>
            <a:endParaRPr sz="1800">
              <a:solidFill>
                <a:srgbClr val="FFFFFF"/>
              </a:solidFill>
              <a:latin typeface="Roboto"/>
              <a:ea typeface="Roboto"/>
              <a:cs typeface="Roboto"/>
              <a:sym typeface="Roboto"/>
            </a:endParaRPr>
          </a:p>
        </p:txBody>
      </p:sp>
      <p:sp>
        <p:nvSpPr>
          <p:cNvPr id="157" name="Google Shape;157;p22"/>
          <p:cNvSpPr txBox="1"/>
          <p:nvPr/>
        </p:nvSpPr>
        <p:spPr>
          <a:xfrm>
            <a:off x="471900" y="16039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1</a:t>
            </a:r>
            <a:endParaRPr sz="1800">
              <a:solidFill>
                <a:srgbClr val="FFFFFF"/>
              </a:solidFill>
              <a:latin typeface="Roboto"/>
              <a:ea typeface="Roboto"/>
              <a:cs typeface="Roboto"/>
              <a:sym typeface="Roboto"/>
            </a:endParaRPr>
          </a:p>
        </p:txBody>
      </p:sp>
      <p:sp>
        <p:nvSpPr>
          <p:cNvPr id="158" name="Google Shape;158;p22"/>
          <p:cNvSpPr txBox="1"/>
          <p:nvPr/>
        </p:nvSpPr>
        <p:spPr>
          <a:xfrm>
            <a:off x="432350" y="2070575"/>
            <a:ext cx="2471700" cy="283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Feature Scaling</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The three numerical variables are scaled such that the values lie between 0 &amp; 1. This is done in order to ensure that no variable dominates due to individual scales</a:t>
            </a:r>
            <a:endParaRPr sz="1300">
              <a:solidFill>
                <a:srgbClr val="434343"/>
              </a:solidFill>
              <a:latin typeface="Roboto"/>
              <a:ea typeface="Roboto"/>
              <a:cs typeface="Roboto"/>
              <a:sym typeface="Roboto"/>
            </a:endParaRPr>
          </a:p>
        </p:txBody>
      </p:sp>
      <p:sp>
        <p:nvSpPr>
          <p:cNvPr id="159" name="Google Shape;159;p22"/>
          <p:cNvSpPr txBox="1"/>
          <p:nvPr/>
        </p:nvSpPr>
        <p:spPr>
          <a:xfrm>
            <a:off x="3157438" y="2070575"/>
            <a:ext cx="28434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Feature Encoding</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Using one hot key encoding, (N-1) dummy variables are created for all the remaining categorical variables. Where N - number of unique entries within each categorical variable</a:t>
            </a:r>
            <a:endParaRPr sz="1600">
              <a:solidFill>
                <a:srgbClr val="434343"/>
              </a:solidFill>
              <a:latin typeface="Roboto"/>
              <a:ea typeface="Roboto"/>
              <a:cs typeface="Roboto"/>
              <a:sym typeface="Roboto"/>
            </a:endParaRPr>
          </a:p>
        </p:txBody>
      </p:sp>
      <p:sp>
        <p:nvSpPr>
          <p:cNvPr id="160" name="Google Shape;160;p22"/>
          <p:cNvSpPr txBox="1"/>
          <p:nvPr/>
        </p:nvSpPr>
        <p:spPr>
          <a:xfrm>
            <a:off x="6002525" y="2070575"/>
            <a:ext cx="29232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RFE to obtain top 15 variables</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Post encoding there are 51 variables in the dataset. Not all would be statistically significant to obtain the conversion probability. RFE (Recursion Feature Elimination) technique is used to rank the variables and based on input returns the number of predictor variables. The 15 variables are ran in the Logistic model.</a:t>
            </a:r>
            <a:endParaRPr sz="1300">
              <a:solidFill>
                <a:srgbClr val="434343"/>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Logistic Regression Model 1 Results</a:t>
            </a:r>
            <a:endParaRPr/>
          </a:p>
        </p:txBody>
      </p:sp>
      <p:pic>
        <p:nvPicPr>
          <p:cNvPr id="166" name="Google Shape;166;p23"/>
          <p:cNvPicPr preferRelativeResize="0"/>
          <p:nvPr/>
        </p:nvPicPr>
        <p:blipFill>
          <a:blip r:embed="rId3">
            <a:alphaModFix/>
          </a:blip>
          <a:stretch>
            <a:fillRect/>
          </a:stretch>
        </p:blipFill>
        <p:spPr>
          <a:xfrm>
            <a:off x="152400" y="771450"/>
            <a:ext cx="5008033" cy="4219649"/>
          </a:xfrm>
          <a:prstGeom prst="rect">
            <a:avLst/>
          </a:prstGeom>
          <a:noFill/>
          <a:ln>
            <a:noFill/>
          </a:ln>
        </p:spPr>
      </p:pic>
      <p:sp>
        <p:nvSpPr>
          <p:cNvPr id="167" name="Google Shape;167;p23"/>
          <p:cNvSpPr/>
          <p:nvPr/>
        </p:nvSpPr>
        <p:spPr>
          <a:xfrm>
            <a:off x="247250" y="2495550"/>
            <a:ext cx="4818300" cy="2409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txBox="1"/>
          <p:nvPr/>
        </p:nvSpPr>
        <p:spPr>
          <a:xfrm>
            <a:off x="5263950" y="2385050"/>
            <a:ext cx="3710100" cy="6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a:ea typeface="Roboto"/>
                <a:cs typeface="Roboto"/>
                <a:sym typeface="Roboto"/>
              </a:rPr>
              <a:t>The variable has p values greater than 0.05 which shows that it is statistically insignificant and should be removed from model</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Logistic Regression Model 1 VIF Results</a:t>
            </a:r>
            <a:endParaRPr/>
          </a:p>
        </p:txBody>
      </p:sp>
      <p:sp>
        <p:nvSpPr>
          <p:cNvPr id="174" name="Google Shape;174;p24"/>
          <p:cNvSpPr txBox="1"/>
          <p:nvPr/>
        </p:nvSpPr>
        <p:spPr>
          <a:xfrm>
            <a:off x="4697825" y="2385050"/>
            <a:ext cx="3710100" cy="6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a:ea typeface="Roboto"/>
                <a:cs typeface="Roboto"/>
                <a:sym typeface="Roboto"/>
              </a:rPr>
              <a:t>Checked the VIF values as well to check if there is no multicollinearity within the data. Since for all variables the VIF is &lt; 10 - there is no multicollinearity</a:t>
            </a:r>
            <a:endParaRPr>
              <a:latin typeface="Roboto"/>
              <a:ea typeface="Roboto"/>
              <a:cs typeface="Roboto"/>
              <a:sym typeface="Roboto"/>
            </a:endParaRPr>
          </a:p>
        </p:txBody>
      </p:sp>
      <p:pic>
        <p:nvPicPr>
          <p:cNvPr id="175" name="Google Shape;175;p24"/>
          <p:cNvPicPr preferRelativeResize="0"/>
          <p:nvPr/>
        </p:nvPicPr>
        <p:blipFill>
          <a:blip r:embed="rId3">
            <a:alphaModFix/>
          </a:blip>
          <a:stretch>
            <a:fillRect/>
          </a:stretch>
        </p:blipFill>
        <p:spPr>
          <a:xfrm>
            <a:off x="692950" y="795024"/>
            <a:ext cx="3776000" cy="42270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Logistic Regression Model 2 Results (Post removing insignificant variable)</a:t>
            </a:r>
            <a:endParaRPr/>
          </a:p>
        </p:txBody>
      </p:sp>
      <p:sp>
        <p:nvSpPr>
          <p:cNvPr id="181" name="Google Shape;181;p25"/>
          <p:cNvSpPr txBox="1"/>
          <p:nvPr/>
        </p:nvSpPr>
        <p:spPr>
          <a:xfrm>
            <a:off x="5263950" y="2385050"/>
            <a:ext cx="3710100" cy="69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a:ea typeface="Roboto"/>
                <a:cs typeface="Roboto"/>
                <a:sym typeface="Roboto"/>
              </a:rPr>
              <a:t>All the variables have p value less than 0.05 and this model can be used for predicting the conversion within training data set</a:t>
            </a:r>
            <a:endParaRPr>
              <a:latin typeface="Roboto"/>
              <a:ea typeface="Roboto"/>
              <a:cs typeface="Roboto"/>
              <a:sym typeface="Roboto"/>
            </a:endParaRPr>
          </a:p>
        </p:txBody>
      </p:sp>
      <p:pic>
        <p:nvPicPr>
          <p:cNvPr id="182" name="Google Shape;182;p25"/>
          <p:cNvPicPr preferRelativeResize="0"/>
          <p:nvPr/>
        </p:nvPicPr>
        <p:blipFill>
          <a:blip r:embed="rId3">
            <a:alphaModFix/>
          </a:blip>
          <a:stretch>
            <a:fillRect/>
          </a:stretch>
        </p:blipFill>
        <p:spPr>
          <a:xfrm>
            <a:off x="98250" y="807050"/>
            <a:ext cx="4967299" cy="4100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Optimum probability threshold value</a:t>
            </a:r>
            <a:endParaRPr/>
          </a:p>
        </p:txBody>
      </p:sp>
      <p:sp>
        <p:nvSpPr>
          <p:cNvPr id="188" name="Google Shape;188;p26"/>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2</a:t>
            </a:r>
            <a:endParaRPr>
              <a:solidFill>
                <a:schemeClr val="lt1"/>
              </a:solidFill>
            </a:endParaRPr>
          </a:p>
        </p:txBody>
      </p:sp>
      <p:sp>
        <p:nvSpPr>
          <p:cNvPr id="189" name="Google Shape;189;p26"/>
          <p:cNvSpPr txBox="1">
            <a:spLocks noGrp="1"/>
          </p:cNvSpPr>
          <p:nvPr>
            <p:ph type="body" idx="4294967295"/>
          </p:nvPr>
        </p:nvSpPr>
        <p:spPr>
          <a:xfrm>
            <a:off x="5544425" y="1195725"/>
            <a:ext cx="3509700" cy="28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Logistic regression gives the probability based on the input variables. Sensitivity - Specificity curves are used to identify the optimum probability threshold. The threshold helps in determining if the lead will get converted or not based on the probability calculated by model.</a:t>
            </a:r>
            <a:endParaRPr sz="1400"/>
          </a:p>
          <a:p>
            <a:pPr marL="0" lvl="0" indent="0" algn="l" rtl="0">
              <a:spcBef>
                <a:spcPts val="800"/>
              </a:spcBef>
              <a:spcAft>
                <a:spcPts val="800"/>
              </a:spcAft>
              <a:buNone/>
            </a:pPr>
            <a:r>
              <a:rPr lang="en" sz="1400"/>
              <a:t>The curve is plotted for various threshold and the place where they intersect becomes the optimum point. In this case the optimum value is </a:t>
            </a:r>
            <a:r>
              <a:rPr lang="en" sz="1400" b="1"/>
              <a:t>0.35</a:t>
            </a:r>
            <a:endParaRPr sz="1400" b="1"/>
          </a:p>
        </p:txBody>
      </p:sp>
      <p:pic>
        <p:nvPicPr>
          <p:cNvPr id="190" name="Google Shape;190;p26"/>
          <p:cNvPicPr preferRelativeResize="0"/>
          <p:nvPr/>
        </p:nvPicPr>
        <p:blipFill>
          <a:blip r:embed="rId3">
            <a:alphaModFix/>
          </a:blip>
          <a:stretch>
            <a:fillRect/>
          </a:stretch>
        </p:blipFill>
        <p:spPr>
          <a:xfrm>
            <a:off x="190750" y="1051075"/>
            <a:ext cx="5085249" cy="3566450"/>
          </a:xfrm>
          <a:prstGeom prst="rect">
            <a:avLst/>
          </a:prstGeom>
          <a:noFill/>
          <a:ln>
            <a:noFill/>
          </a:ln>
        </p:spPr>
      </p:pic>
      <p:cxnSp>
        <p:nvCxnSpPr>
          <p:cNvPr id="191" name="Google Shape;191;p26"/>
          <p:cNvCxnSpPr/>
          <p:nvPr/>
        </p:nvCxnSpPr>
        <p:spPr>
          <a:xfrm>
            <a:off x="2510175" y="1145175"/>
            <a:ext cx="0" cy="2996700"/>
          </a:xfrm>
          <a:prstGeom prst="straightConnector1">
            <a:avLst/>
          </a:prstGeom>
          <a:noFill/>
          <a:ln w="19050" cap="flat" cmpd="sng">
            <a:solidFill>
              <a:srgbClr val="FF0000"/>
            </a:solidFill>
            <a:prstDash val="lgDash"/>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Statistical Results</a:t>
            </a:r>
            <a:endParaRPr/>
          </a:p>
        </p:txBody>
      </p:sp>
      <p:sp>
        <p:nvSpPr>
          <p:cNvPr id="197" name="Google Shape;197;p27"/>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2</a:t>
            </a:r>
            <a:endParaRPr>
              <a:solidFill>
                <a:schemeClr val="lt1"/>
              </a:solidFill>
            </a:endParaRPr>
          </a:p>
        </p:txBody>
      </p:sp>
      <p:sp>
        <p:nvSpPr>
          <p:cNvPr id="198" name="Google Shape;198;p27"/>
          <p:cNvSpPr txBox="1">
            <a:spLocks noGrp="1"/>
          </p:cNvSpPr>
          <p:nvPr>
            <p:ph type="body" idx="4294967295"/>
          </p:nvPr>
        </p:nvSpPr>
        <p:spPr>
          <a:xfrm>
            <a:off x="5544425" y="1195725"/>
            <a:ext cx="3509700" cy="35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Training Data</a:t>
            </a:r>
            <a:endParaRPr sz="1400" b="1"/>
          </a:p>
          <a:p>
            <a:pPr marL="0" lvl="0" indent="0" algn="l" rtl="0">
              <a:spcBef>
                <a:spcPts val="800"/>
              </a:spcBef>
              <a:spcAft>
                <a:spcPts val="0"/>
              </a:spcAft>
              <a:buNone/>
            </a:pPr>
            <a:r>
              <a:rPr lang="en" sz="1400"/>
              <a:t>Accuracy </a:t>
            </a:r>
            <a:r>
              <a:rPr lang="en" sz="1400" b="1"/>
              <a:t>81%</a:t>
            </a:r>
            <a:endParaRPr sz="1400" b="1"/>
          </a:p>
          <a:p>
            <a:pPr marL="0" lvl="0" indent="0" algn="l" rtl="0">
              <a:spcBef>
                <a:spcPts val="800"/>
              </a:spcBef>
              <a:spcAft>
                <a:spcPts val="0"/>
              </a:spcAft>
              <a:buNone/>
            </a:pPr>
            <a:r>
              <a:rPr lang="en" sz="1400"/>
              <a:t>Recall </a:t>
            </a:r>
            <a:r>
              <a:rPr lang="en" sz="1400" b="1"/>
              <a:t>81%</a:t>
            </a:r>
            <a:endParaRPr sz="1400" b="1"/>
          </a:p>
          <a:p>
            <a:pPr marL="0" lvl="0" indent="0" algn="l" rtl="0">
              <a:spcBef>
                <a:spcPts val="800"/>
              </a:spcBef>
              <a:spcAft>
                <a:spcPts val="0"/>
              </a:spcAft>
              <a:buNone/>
            </a:pPr>
            <a:r>
              <a:rPr lang="en" sz="1400" b="1"/>
              <a:t>Testing Data</a:t>
            </a:r>
            <a:endParaRPr sz="1400" b="1"/>
          </a:p>
          <a:p>
            <a:pPr marL="0" lvl="0" indent="0" algn="l" rtl="0">
              <a:spcBef>
                <a:spcPts val="800"/>
              </a:spcBef>
              <a:spcAft>
                <a:spcPts val="0"/>
              </a:spcAft>
              <a:buNone/>
            </a:pPr>
            <a:r>
              <a:rPr lang="en" sz="1400"/>
              <a:t>Accuracy </a:t>
            </a:r>
            <a:r>
              <a:rPr lang="en" sz="1400" b="1"/>
              <a:t>82%</a:t>
            </a:r>
            <a:endParaRPr sz="1400" b="1"/>
          </a:p>
          <a:p>
            <a:pPr marL="0" lvl="0" indent="0" algn="l" rtl="0">
              <a:spcBef>
                <a:spcPts val="800"/>
              </a:spcBef>
              <a:spcAft>
                <a:spcPts val="0"/>
              </a:spcAft>
              <a:buNone/>
            </a:pPr>
            <a:r>
              <a:rPr lang="en" sz="1400"/>
              <a:t>Recall </a:t>
            </a:r>
            <a:r>
              <a:rPr lang="en" sz="1400" b="1"/>
              <a:t>83%</a:t>
            </a:r>
            <a:endParaRPr sz="1400" b="1"/>
          </a:p>
          <a:p>
            <a:pPr marL="0" lvl="0" indent="0" algn="l" rtl="0">
              <a:spcBef>
                <a:spcPts val="800"/>
              </a:spcBef>
              <a:spcAft>
                <a:spcPts val="0"/>
              </a:spcAft>
              <a:buNone/>
            </a:pPr>
            <a:r>
              <a:rPr lang="en" sz="1400"/>
              <a:t>The accuracy and recall is similar in both training and testing data set</a:t>
            </a:r>
            <a:endParaRPr sz="1400"/>
          </a:p>
          <a:p>
            <a:pPr marL="0" lvl="0" indent="0" algn="l" rtl="0">
              <a:spcBef>
                <a:spcPts val="800"/>
              </a:spcBef>
              <a:spcAft>
                <a:spcPts val="800"/>
              </a:spcAft>
              <a:buNone/>
            </a:pPr>
            <a:r>
              <a:rPr lang="en" sz="1400"/>
              <a:t>The lead score has been calculated by multiplying the conversion probability by 100 for the employees to help target hot leads</a:t>
            </a:r>
            <a:endParaRPr sz="1400"/>
          </a:p>
        </p:txBody>
      </p:sp>
      <p:pic>
        <p:nvPicPr>
          <p:cNvPr id="199" name="Google Shape;199;p27"/>
          <p:cNvPicPr preferRelativeResize="0"/>
          <p:nvPr/>
        </p:nvPicPr>
        <p:blipFill>
          <a:blip r:embed="rId3">
            <a:alphaModFix/>
          </a:blip>
          <a:stretch>
            <a:fillRect/>
          </a:stretch>
        </p:blipFill>
        <p:spPr>
          <a:xfrm>
            <a:off x="98250" y="882450"/>
            <a:ext cx="5021149" cy="4018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Thanks!</a:t>
            </a:r>
            <a:endParaRPr sz="3000"/>
          </a:p>
        </p:txBody>
      </p:sp>
      <p:pic>
        <p:nvPicPr>
          <p:cNvPr id="205" name="Google Shape;205;p28"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000000"/>
                </a:solidFill>
              </a:rPr>
              <a:t>X Education sells online courses to industry professionals. On any given day, many professionals who are interested in the courses land on their website and browse for courses. </a:t>
            </a:r>
            <a:endParaRPr sz="1300">
              <a:solidFill>
                <a:srgbClr val="000000"/>
              </a:solidFill>
            </a:endParaRPr>
          </a:p>
          <a:p>
            <a:pPr marL="0" lvl="0" indent="0" algn="l" rtl="0">
              <a:spcBef>
                <a:spcPts val="1600"/>
              </a:spcBef>
              <a:spcAft>
                <a:spcPts val="0"/>
              </a:spcAft>
              <a:buNone/>
            </a:pPr>
            <a:r>
              <a:rPr lang="en" sz="1300">
                <a:solidFill>
                  <a:srgbClr val="000000"/>
                </a:solidFill>
              </a:rPr>
              <a:t>The company markets its courses on several websites and search engines like Google. Once these people land on the website, they might browse the courses or fill up a form for the course or watch some videos. When these people fill up a form providing their email address or phone number, they are classified to be a lead. Now, X Education gets a lot of leads, but its lead conversion rate is very </a:t>
            </a:r>
            <a:r>
              <a:rPr lang="en" sz="1300" b="1">
                <a:solidFill>
                  <a:srgbClr val="000000"/>
                </a:solidFill>
              </a:rPr>
              <a:t>poor</a:t>
            </a:r>
            <a:endParaRPr sz="1300" b="1">
              <a:solidFill>
                <a:srgbClr val="000000"/>
              </a:solidFill>
            </a:endParaRPr>
          </a:p>
          <a:p>
            <a:pPr marL="0" lvl="0" indent="0" algn="l" rtl="0">
              <a:spcBef>
                <a:spcPts val="1600"/>
              </a:spcBef>
              <a:spcAft>
                <a:spcPts val="1600"/>
              </a:spcAft>
              <a:buNone/>
            </a:pPr>
            <a:r>
              <a:rPr lang="en" sz="1300">
                <a:solidFill>
                  <a:srgbClr val="000000"/>
                </a:solidFill>
              </a:rPr>
              <a:t>To make this process more efficient, the company wishes to identify the most potential leads, also known as </a:t>
            </a:r>
            <a:r>
              <a:rPr lang="en" sz="1300" b="1">
                <a:solidFill>
                  <a:srgbClr val="000000"/>
                </a:solidFill>
              </a:rPr>
              <a:t>‘Hot Leads’</a:t>
            </a:r>
            <a:r>
              <a:rPr lang="en" sz="1300">
                <a:solidFill>
                  <a:srgbClr val="000000"/>
                </a:solidFill>
              </a:rPr>
              <a:t>. If they successfully identify this set of leads, the lead conversion rate should go up as the sales team will now be focusing more on communicating with the potential leads rather than making calls to everyone. </a:t>
            </a:r>
            <a:endParaRPr sz="1300">
              <a:solidFill>
                <a:srgbClr val="000000"/>
              </a:solidFill>
            </a:endParaRPr>
          </a:p>
        </p:txBody>
      </p:sp>
      <p:sp>
        <p:nvSpPr>
          <p:cNvPr id="74" name="Google Shape;74;p1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Statement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High Level Approach</a:t>
            </a:r>
            <a:endParaRPr/>
          </a:p>
        </p:txBody>
      </p:sp>
      <p:sp>
        <p:nvSpPr>
          <p:cNvPr id="80" name="Google Shape;80;p15"/>
          <p:cNvSpPr/>
          <p:nvPr/>
        </p:nvSpPr>
        <p:spPr>
          <a:xfrm>
            <a:off x="432350" y="1762075"/>
            <a:ext cx="2469300" cy="461100"/>
          </a:xfrm>
          <a:prstGeom prst="homePlate">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81" name="Google Shape;81;p15"/>
          <p:cNvSpPr/>
          <p:nvPr/>
        </p:nvSpPr>
        <p:spPr>
          <a:xfrm>
            <a:off x="3044776" y="17620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82" name="Google Shape;82;p15"/>
          <p:cNvSpPr txBox="1"/>
          <p:nvPr/>
        </p:nvSpPr>
        <p:spPr>
          <a:xfrm>
            <a:off x="3336150" y="18325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2</a:t>
            </a:r>
            <a:endParaRPr sz="1800">
              <a:solidFill>
                <a:srgbClr val="FFFFFF"/>
              </a:solidFill>
              <a:latin typeface="Roboto"/>
              <a:ea typeface="Roboto"/>
              <a:cs typeface="Roboto"/>
              <a:sym typeface="Roboto"/>
            </a:endParaRPr>
          </a:p>
        </p:txBody>
      </p:sp>
      <p:sp>
        <p:nvSpPr>
          <p:cNvPr id="83" name="Google Shape;83;p15"/>
          <p:cNvSpPr/>
          <p:nvPr/>
        </p:nvSpPr>
        <p:spPr>
          <a:xfrm>
            <a:off x="5948501" y="17620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84" name="Google Shape;84;p15"/>
          <p:cNvSpPr txBox="1"/>
          <p:nvPr/>
        </p:nvSpPr>
        <p:spPr>
          <a:xfrm>
            <a:off x="6254233" y="1821801"/>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3</a:t>
            </a:r>
            <a:endParaRPr sz="1800">
              <a:solidFill>
                <a:srgbClr val="FFFFFF"/>
              </a:solidFill>
              <a:latin typeface="Roboto"/>
              <a:ea typeface="Roboto"/>
              <a:cs typeface="Roboto"/>
              <a:sym typeface="Roboto"/>
            </a:endParaRPr>
          </a:p>
        </p:txBody>
      </p:sp>
      <p:sp>
        <p:nvSpPr>
          <p:cNvPr id="85" name="Google Shape;85;p15"/>
          <p:cNvSpPr txBox="1"/>
          <p:nvPr/>
        </p:nvSpPr>
        <p:spPr>
          <a:xfrm>
            <a:off x="471900" y="18325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1</a:t>
            </a:r>
            <a:endParaRPr sz="1800">
              <a:solidFill>
                <a:srgbClr val="FFFFFF"/>
              </a:solidFill>
              <a:latin typeface="Roboto"/>
              <a:ea typeface="Roboto"/>
              <a:cs typeface="Roboto"/>
              <a:sym typeface="Roboto"/>
            </a:endParaRPr>
          </a:p>
        </p:txBody>
      </p:sp>
      <p:sp>
        <p:nvSpPr>
          <p:cNvPr id="86" name="Google Shape;86;p15"/>
          <p:cNvSpPr txBox="1"/>
          <p:nvPr/>
        </p:nvSpPr>
        <p:spPr>
          <a:xfrm>
            <a:off x="432350" y="2299175"/>
            <a:ext cx="24717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Data cleaning</a:t>
            </a:r>
            <a:endParaRPr sz="1500" b="1">
              <a:solidFill>
                <a:srgbClr val="434343"/>
              </a:solidFill>
              <a:latin typeface="Roboto"/>
              <a:ea typeface="Roboto"/>
              <a:cs typeface="Roboto"/>
              <a:sym typeface="Roboto"/>
            </a:endParaRPr>
          </a:p>
          <a:p>
            <a:pPr marL="457200" lvl="0" indent="-311150" algn="l" rtl="0">
              <a:lnSpc>
                <a:spcPct val="115000"/>
              </a:lnSpc>
              <a:spcBef>
                <a:spcPts val="80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Imputing missing values and removing columns having high % of null values (30%)</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Removing features with zero variance</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Selecting features which were filled by leads rather than created by employee </a:t>
            </a:r>
            <a:endParaRPr sz="1300">
              <a:solidFill>
                <a:srgbClr val="434343"/>
              </a:solidFill>
              <a:latin typeface="Roboto"/>
              <a:ea typeface="Roboto"/>
              <a:cs typeface="Roboto"/>
              <a:sym typeface="Roboto"/>
            </a:endParaRPr>
          </a:p>
        </p:txBody>
      </p:sp>
      <p:sp>
        <p:nvSpPr>
          <p:cNvPr id="87" name="Google Shape;87;p15"/>
          <p:cNvSpPr txBox="1"/>
          <p:nvPr/>
        </p:nvSpPr>
        <p:spPr>
          <a:xfrm>
            <a:off x="3157438" y="2299175"/>
            <a:ext cx="28434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Feature Encoding and Scaling</a:t>
            </a:r>
            <a:endParaRPr sz="1500" b="1">
              <a:solidFill>
                <a:srgbClr val="434343"/>
              </a:solidFill>
              <a:latin typeface="Roboto"/>
              <a:ea typeface="Roboto"/>
              <a:cs typeface="Roboto"/>
              <a:sym typeface="Roboto"/>
            </a:endParaRPr>
          </a:p>
          <a:p>
            <a:pPr marL="457200" lvl="0" indent="-311150" algn="l" rtl="0">
              <a:lnSpc>
                <a:spcPct val="115000"/>
              </a:lnSpc>
              <a:spcBef>
                <a:spcPts val="80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Removing statistical outliers from numerical variables</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One hot key encoding the categorical variables</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Scaling the numerical variables using StandardScaler </a:t>
            </a:r>
            <a:endParaRPr sz="1300">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endParaRPr sz="1600">
              <a:solidFill>
                <a:srgbClr val="434343"/>
              </a:solidFill>
              <a:latin typeface="Roboto"/>
              <a:ea typeface="Roboto"/>
              <a:cs typeface="Roboto"/>
              <a:sym typeface="Roboto"/>
            </a:endParaRPr>
          </a:p>
        </p:txBody>
      </p:sp>
      <p:sp>
        <p:nvSpPr>
          <p:cNvPr id="88" name="Google Shape;88;p15"/>
          <p:cNvSpPr txBox="1"/>
          <p:nvPr/>
        </p:nvSpPr>
        <p:spPr>
          <a:xfrm>
            <a:off x="6002525" y="2299175"/>
            <a:ext cx="29232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Running models and validation</a:t>
            </a:r>
            <a:endParaRPr sz="1500" b="1">
              <a:solidFill>
                <a:srgbClr val="434343"/>
              </a:solidFill>
              <a:latin typeface="Roboto"/>
              <a:ea typeface="Roboto"/>
              <a:cs typeface="Roboto"/>
              <a:sym typeface="Roboto"/>
            </a:endParaRPr>
          </a:p>
          <a:p>
            <a:pPr marL="457200" lvl="0" indent="-311150" algn="l" rtl="0">
              <a:lnSpc>
                <a:spcPct val="115000"/>
              </a:lnSpc>
              <a:spcBef>
                <a:spcPts val="80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Logistic regression is used to determine the conversion probability</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RFE is used to eliminate statistically insignificant / irrelevant features</a:t>
            </a:r>
            <a:endParaRPr sz="1300">
              <a:solidFill>
                <a:srgbClr val="434343"/>
              </a:solidFill>
              <a:latin typeface="Roboto"/>
              <a:ea typeface="Roboto"/>
              <a:cs typeface="Roboto"/>
              <a:sym typeface="Roboto"/>
            </a:endParaRPr>
          </a:p>
          <a:p>
            <a:pPr marL="457200" lvl="0" indent="-311150" algn="l" rtl="0">
              <a:lnSpc>
                <a:spcPct val="115000"/>
              </a:lnSpc>
              <a:spcBef>
                <a:spcPts val="0"/>
              </a:spcBef>
              <a:spcAft>
                <a:spcPts val="0"/>
              </a:spcAft>
              <a:buClr>
                <a:srgbClr val="434343"/>
              </a:buClr>
              <a:buSzPts val="1300"/>
              <a:buFont typeface="Roboto"/>
              <a:buAutoNum type="arabicPeriod"/>
            </a:pPr>
            <a:r>
              <a:rPr lang="en" sz="1300">
                <a:solidFill>
                  <a:srgbClr val="434343"/>
                </a:solidFill>
                <a:latin typeface="Roboto"/>
                <a:ea typeface="Roboto"/>
                <a:cs typeface="Roboto"/>
                <a:sym typeface="Roboto"/>
              </a:rPr>
              <a:t>Validating the model on test data and examine the final variables</a:t>
            </a:r>
            <a:endParaRPr sz="1300">
              <a:solidFill>
                <a:srgbClr val="434343"/>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sp>
        <p:nvSpPr>
          <p:cNvPr id="94" name="Google Shape;94;p16"/>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following variables can be used to identify the hot leads (ones which can be converted) </a:t>
            </a:r>
            <a:endParaRPr/>
          </a:p>
          <a:p>
            <a:pPr marL="457200" lvl="0" indent="-304800" algn="l" rtl="0">
              <a:spcBef>
                <a:spcPts val="1600"/>
              </a:spcBef>
              <a:spcAft>
                <a:spcPts val="0"/>
              </a:spcAft>
              <a:buSzPts val="1200"/>
              <a:buAutoNum type="arabicPeriod"/>
            </a:pPr>
            <a:r>
              <a:rPr lang="en"/>
              <a:t>Last Notable Activity</a:t>
            </a:r>
            <a:endParaRPr/>
          </a:p>
          <a:p>
            <a:pPr marL="457200" lvl="0" indent="-304800" algn="l" rtl="0">
              <a:spcBef>
                <a:spcPts val="0"/>
              </a:spcBef>
              <a:spcAft>
                <a:spcPts val="0"/>
              </a:spcAft>
              <a:buSzPts val="1200"/>
              <a:buAutoNum type="arabicPeriod"/>
            </a:pPr>
            <a:r>
              <a:rPr lang="en"/>
              <a:t>Lead Origin</a:t>
            </a:r>
            <a:endParaRPr/>
          </a:p>
          <a:p>
            <a:pPr marL="457200" lvl="0" indent="-304800" algn="l" rtl="0">
              <a:spcBef>
                <a:spcPts val="0"/>
              </a:spcBef>
              <a:spcAft>
                <a:spcPts val="0"/>
              </a:spcAft>
              <a:buSzPts val="1200"/>
              <a:buAutoNum type="arabicPeriod"/>
            </a:pPr>
            <a:r>
              <a:rPr lang="en"/>
              <a:t>Total Visits, Total Time spent on Website and Page Views per Visit</a:t>
            </a:r>
            <a:endParaRPr/>
          </a:p>
          <a:p>
            <a:pPr marL="457200" lvl="0" indent="-304800" algn="l" rtl="0">
              <a:spcBef>
                <a:spcPts val="0"/>
              </a:spcBef>
              <a:spcAft>
                <a:spcPts val="0"/>
              </a:spcAft>
              <a:buSzPts val="1200"/>
              <a:buAutoNum type="arabicPeriod"/>
            </a:pPr>
            <a:r>
              <a:rPr lang="en"/>
              <a:t>Lead’s occupation status</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 </a:t>
            </a:r>
            <a:endParaRPr/>
          </a:p>
        </p:txBody>
      </p:sp>
      <p:pic>
        <p:nvPicPr>
          <p:cNvPr id="95" name="Google Shape;95;p16"/>
          <p:cNvPicPr preferRelativeResize="0"/>
          <p:nvPr/>
        </p:nvPicPr>
        <p:blipFill>
          <a:blip r:embed="rId3">
            <a:alphaModFix/>
          </a:blip>
          <a:stretch>
            <a:fillRect/>
          </a:stretch>
        </p:blipFill>
        <p:spPr>
          <a:xfrm>
            <a:off x="3614800" y="514400"/>
            <a:ext cx="1914400" cy="1914400"/>
          </a:xfrm>
          <a:prstGeom prst="rect">
            <a:avLst/>
          </a:prstGeom>
          <a:noFill/>
          <a:ln>
            <a:noFill/>
          </a:ln>
        </p:spPr>
      </p:pic>
      <p:sp>
        <p:nvSpPr>
          <p:cNvPr id="96" name="Google Shape;96;p16"/>
          <p:cNvSpPr txBox="1"/>
          <p:nvPr/>
        </p:nvSpPr>
        <p:spPr>
          <a:xfrm>
            <a:off x="3433025" y="2492700"/>
            <a:ext cx="27585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    Last Notable Activity</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1600"/>
              </a:spcAft>
              <a:buNone/>
            </a:pPr>
            <a:r>
              <a:rPr lang="en" sz="1300">
                <a:latin typeface="Roboto"/>
                <a:ea typeface="Roboto"/>
                <a:cs typeface="Roboto"/>
                <a:sym typeface="Roboto"/>
              </a:rPr>
              <a:t>Based on log of student’s last activity, various strategies can be deployed. According to model, conversion was more probable if student had a phone conversation with employee</a:t>
            </a:r>
            <a:endParaRPr sz="1300">
              <a:solidFill>
                <a:srgbClr val="434343"/>
              </a:solidFill>
              <a:latin typeface="Roboto"/>
              <a:ea typeface="Roboto"/>
              <a:cs typeface="Roboto"/>
              <a:sym typeface="Roboto"/>
            </a:endParaRPr>
          </a:p>
        </p:txBody>
      </p:sp>
      <p:sp>
        <p:nvSpPr>
          <p:cNvPr id="97" name="Google Shape;97;p16"/>
          <p:cNvSpPr txBox="1"/>
          <p:nvPr/>
        </p:nvSpPr>
        <p:spPr>
          <a:xfrm>
            <a:off x="6300588" y="2492700"/>
            <a:ext cx="28434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               Lead Origin</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1600"/>
              </a:spcAft>
              <a:buNone/>
            </a:pPr>
            <a:r>
              <a:rPr lang="en" sz="1300">
                <a:latin typeface="Roboto"/>
                <a:ea typeface="Roboto"/>
                <a:cs typeface="Roboto"/>
                <a:sym typeface="Roboto"/>
              </a:rPr>
              <a:t>The conversion is more probable if the leads have filled the form on website. These leads were convinced right from the beginning with the information about course from website. They willingly filled the form so as to get in touch for more information. Targeting these leads will be fruitful</a:t>
            </a:r>
            <a:endParaRPr sz="1600">
              <a:solidFill>
                <a:srgbClr val="434343"/>
              </a:solidFill>
              <a:latin typeface="Roboto"/>
              <a:ea typeface="Roboto"/>
              <a:cs typeface="Roboto"/>
              <a:sym typeface="Roboto"/>
            </a:endParaRPr>
          </a:p>
        </p:txBody>
      </p:sp>
      <p:pic>
        <p:nvPicPr>
          <p:cNvPr id="98" name="Google Shape;98;p16"/>
          <p:cNvPicPr preferRelativeResize="0"/>
          <p:nvPr/>
        </p:nvPicPr>
        <p:blipFill>
          <a:blip r:embed="rId4">
            <a:alphaModFix/>
          </a:blip>
          <a:stretch>
            <a:fillRect/>
          </a:stretch>
        </p:blipFill>
        <p:spPr>
          <a:xfrm>
            <a:off x="6590475" y="436100"/>
            <a:ext cx="2071000" cy="2071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sp>
        <p:nvSpPr>
          <p:cNvPr id="104" name="Google Shape;104;p17"/>
          <p:cNvSpPr txBox="1"/>
          <p:nvPr/>
        </p:nvSpPr>
        <p:spPr>
          <a:xfrm>
            <a:off x="3433025" y="2396325"/>
            <a:ext cx="27585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Total Visits, Total Time spent on Website and Page Views per Visit</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1600"/>
              </a:spcAft>
              <a:buNone/>
            </a:pPr>
            <a:r>
              <a:rPr lang="en" sz="1200">
                <a:latin typeface="Roboto"/>
                <a:ea typeface="Roboto"/>
                <a:cs typeface="Roboto"/>
                <a:sym typeface="Roboto"/>
              </a:rPr>
              <a:t>High digital activity (page views and time spent)  indicates  high chances of conversion. It shows that students are trying to get more information about the course so as to take a decision to opt or not. These leads should be called often to aid them with any questions they might have</a:t>
            </a:r>
            <a:endParaRPr sz="1300">
              <a:solidFill>
                <a:srgbClr val="434343"/>
              </a:solidFill>
              <a:latin typeface="Roboto"/>
              <a:ea typeface="Roboto"/>
              <a:cs typeface="Roboto"/>
              <a:sym typeface="Roboto"/>
            </a:endParaRPr>
          </a:p>
        </p:txBody>
      </p:sp>
      <p:sp>
        <p:nvSpPr>
          <p:cNvPr id="105" name="Google Shape;105;p17"/>
          <p:cNvSpPr txBox="1"/>
          <p:nvPr/>
        </p:nvSpPr>
        <p:spPr>
          <a:xfrm>
            <a:off x="6300588" y="2492700"/>
            <a:ext cx="28434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Lead’s Occupation Status</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0"/>
              </a:spcAft>
              <a:buNone/>
            </a:pPr>
            <a:r>
              <a:rPr lang="en" sz="1300">
                <a:latin typeface="Roboto"/>
                <a:ea typeface="Roboto"/>
                <a:cs typeface="Roboto"/>
                <a:sym typeface="Roboto"/>
              </a:rPr>
              <a:t>The profession of the lead is a very good determinant of conversion. The working professional have more tendency to opt for the courses over the unemployed leads. </a:t>
            </a:r>
            <a:endParaRPr sz="1300">
              <a:latin typeface="Roboto"/>
              <a:ea typeface="Roboto"/>
              <a:cs typeface="Roboto"/>
              <a:sym typeface="Roboto"/>
            </a:endParaRPr>
          </a:p>
          <a:p>
            <a:pPr marL="0" lvl="0" indent="0" algn="l" rtl="0">
              <a:lnSpc>
                <a:spcPct val="115000"/>
              </a:lnSpc>
              <a:spcBef>
                <a:spcPts val="800"/>
              </a:spcBef>
              <a:spcAft>
                <a:spcPts val="800"/>
              </a:spcAft>
              <a:buNone/>
            </a:pPr>
            <a:endParaRPr sz="1300">
              <a:latin typeface="Roboto"/>
              <a:ea typeface="Roboto"/>
              <a:cs typeface="Roboto"/>
              <a:sym typeface="Roboto"/>
            </a:endParaRPr>
          </a:p>
        </p:txBody>
      </p:sp>
      <p:pic>
        <p:nvPicPr>
          <p:cNvPr id="106" name="Google Shape;106;p17"/>
          <p:cNvPicPr preferRelativeResize="0"/>
          <p:nvPr/>
        </p:nvPicPr>
        <p:blipFill>
          <a:blip r:embed="rId3">
            <a:alphaModFix/>
          </a:blip>
          <a:stretch>
            <a:fillRect/>
          </a:stretch>
        </p:blipFill>
        <p:spPr>
          <a:xfrm>
            <a:off x="3561375" y="208425"/>
            <a:ext cx="2187900" cy="2187900"/>
          </a:xfrm>
          <a:prstGeom prst="rect">
            <a:avLst/>
          </a:prstGeom>
          <a:noFill/>
          <a:ln>
            <a:noFill/>
          </a:ln>
        </p:spPr>
      </p:pic>
      <p:pic>
        <p:nvPicPr>
          <p:cNvPr id="107" name="Google Shape;107;p17"/>
          <p:cNvPicPr preferRelativeResize="0"/>
          <p:nvPr/>
        </p:nvPicPr>
        <p:blipFill>
          <a:blip r:embed="rId4">
            <a:alphaModFix/>
          </a:blip>
          <a:stretch>
            <a:fillRect/>
          </a:stretch>
        </p:blipFill>
        <p:spPr>
          <a:xfrm>
            <a:off x="6343925" y="152400"/>
            <a:ext cx="2187900" cy="2187900"/>
          </a:xfrm>
          <a:prstGeom prst="rect">
            <a:avLst/>
          </a:prstGeom>
          <a:noFill/>
          <a:ln>
            <a:noFill/>
          </a:ln>
        </p:spPr>
      </p:pic>
      <p:sp>
        <p:nvSpPr>
          <p:cNvPr id="108" name="Google Shape;108;p1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following variables can be used to identify the hot leads (ones which can be converted) </a:t>
            </a:r>
            <a:endParaRPr/>
          </a:p>
          <a:p>
            <a:pPr marL="457200" lvl="0" indent="-304800" algn="l" rtl="0">
              <a:spcBef>
                <a:spcPts val="1600"/>
              </a:spcBef>
              <a:spcAft>
                <a:spcPts val="0"/>
              </a:spcAft>
              <a:buSzPts val="1200"/>
              <a:buAutoNum type="arabicPeriod"/>
            </a:pPr>
            <a:r>
              <a:rPr lang="en"/>
              <a:t>Last Notable Activity</a:t>
            </a:r>
            <a:endParaRPr/>
          </a:p>
          <a:p>
            <a:pPr marL="457200" lvl="0" indent="-304800" algn="l" rtl="0">
              <a:spcBef>
                <a:spcPts val="0"/>
              </a:spcBef>
              <a:spcAft>
                <a:spcPts val="0"/>
              </a:spcAft>
              <a:buSzPts val="1200"/>
              <a:buAutoNum type="arabicPeriod"/>
            </a:pPr>
            <a:r>
              <a:rPr lang="en"/>
              <a:t>Lead Origin</a:t>
            </a:r>
            <a:endParaRPr/>
          </a:p>
          <a:p>
            <a:pPr marL="457200" lvl="0" indent="-304800" algn="l" rtl="0">
              <a:spcBef>
                <a:spcPts val="0"/>
              </a:spcBef>
              <a:spcAft>
                <a:spcPts val="0"/>
              </a:spcAft>
              <a:buSzPts val="1200"/>
              <a:buAutoNum type="arabicPeriod"/>
            </a:pPr>
            <a:r>
              <a:rPr lang="en"/>
              <a:t>Total Visits, Total Time spent on Website and Page Views per Visit</a:t>
            </a:r>
            <a:endParaRPr/>
          </a:p>
          <a:p>
            <a:pPr marL="457200" lvl="0" indent="-304800" algn="l" rtl="0">
              <a:spcBef>
                <a:spcPts val="0"/>
              </a:spcBef>
              <a:spcAft>
                <a:spcPts val="0"/>
              </a:spcAft>
              <a:buSzPts val="1200"/>
              <a:buAutoNum type="arabicPeriod"/>
            </a:pPr>
            <a:r>
              <a:rPr lang="en"/>
              <a:t>Lead’s occupation status</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14" name="Google Shape;114;p18"/>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Model’s Recall on the Test Dataset </a:t>
            </a:r>
            <a:endParaRPr/>
          </a:p>
          <a:p>
            <a:pPr marL="0" lvl="0" indent="0" algn="ctr" rtl="0">
              <a:spcBef>
                <a:spcPts val="1600"/>
              </a:spcBef>
              <a:spcAft>
                <a:spcPts val="1600"/>
              </a:spcAft>
              <a:buNone/>
            </a:pPr>
            <a:r>
              <a:rPr lang="en"/>
              <a:t>Out of Actual Total Converted Cases, 80% were correctly predicted by the model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Approach Deepdive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Cleaning</a:t>
            </a:r>
            <a:endParaRPr/>
          </a:p>
        </p:txBody>
      </p:sp>
      <p:sp>
        <p:nvSpPr>
          <p:cNvPr id="125" name="Google Shape;125;p20"/>
          <p:cNvSpPr txBox="1">
            <a:spLocks noGrp="1"/>
          </p:cNvSpPr>
          <p:nvPr>
            <p:ph type="body" idx="4294967295"/>
          </p:nvPr>
        </p:nvSpPr>
        <p:spPr>
          <a:xfrm>
            <a:off x="3336150" y="12229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2</a:t>
            </a:r>
            <a:endParaRPr>
              <a:solidFill>
                <a:schemeClr val="lt1"/>
              </a:solidFill>
            </a:endParaRPr>
          </a:p>
        </p:txBody>
      </p:sp>
      <p:sp>
        <p:nvSpPr>
          <p:cNvPr id="126" name="Google Shape;126;p20"/>
          <p:cNvSpPr txBox="1">
            <a:spLocks noGrp="1"/>
          </p:cNvSpPr>
          <p:nvPr>
            <p:ph type="body" idx="4294967295"/>
          </p:nvPr>
        </p:nvSpPr>
        <p:spPr>
          <a:xfrm>
            <a:off x="288750" y="700975"/>
            <a:ext cx="8445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t>There are 37 columns in the data set and contains information about 9,240 leads. However, multiple columns had null values (converted select category to null) .The following steps were taken to clean the dataset</a:t>
            </a:r>
            <a:endParaRPr sz="1400" b="1"/>
          </a:p>
        </p:txBody>
      </p:sp>
      <p:sp>
        <p:nvSpPr>
          <p:cNvPr id="127" name="Google Shape;127;p20"/>
          <p:cNvSpPr/>
          <p:nvPr/>
        </p:nvSpPr>
        <p:spPr>
          <a:xfrm>
            <a:off x="432350" y="1533475"/>
            <a:ext cx="2469300" cy="461100"/>
          </a:xfrm>
          <a:prstGeom prst="homePlate">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28" name="Google Shape;128;p20"/>
          <p:cNvSpPr/>
          <p:nvPr/>
        </p:nvSpPr>
        <p:spPr>
          <a:xfrm>
            <a:off x="3044776" y="15334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29" name="Google Shape;129;p20"/>
          <p:cNvSpPr txBox="1"/>
          <p:nvPr/>
        </p:nvSpPr>
        <p:spPr>
          <a:xfrm>
            <a:off x="3336150" y="16039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2</a:t>
            </a:r>
            <a:endParaRPr sz="1800">
              <a:solidFill>
                <a:srgbClr val="FFFFFF"/>
              </a:solidFill>
              <a:latin typeface="Roboto"/>
              <a:ea typeface="Roboto"/>
              <a:cs typeface="Roboto"/>
              <a:sym typeface="Roboto"/>
            </a:endParaRPr>
          </a:p>
        </p:txBody>
      </p:sp>
      <p:sp>
        <p:nvSpPr>
          <p:cNvPr id="130" name="Google Shape;130;p20"/>
          <p:cNvSpPr/>
          <p:nvPr/>
        </p:nvSpPr>
        <p:spPr>
          <a:xfrm>
            <a:off x="5948501" y="1533475"/>
            <a:ext cx="2760600" cy="461100"/>
          </a:xfrm>
          <a:prstGeom prst="chevron">
            <a:avLst>
              <a:gd name="adj" fmla="val 50000"/>
            </a:avLst>
          </a:prstGeom>
          <a:solidFill>
            <a:srgbClr val="6D9EEB"/>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31" name="Google Shape;131;p20"/>
          <p:cNvSpPr txBox="1"/>
          <p:nvPr/>
        </p:nvSpPr>
        <p:spPr>
          <a:xfrm>
            <a:off x="6254233" y="1593201"/>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3</a:t>
            </a:r>
            <a:endParaRPr sz="1800">
              <a:solidFill>
                <a:srgbClr val="FFFFFF"/>
              </a:solidFill>
              <a:latin typeface="Roboto"/>
              <a:ea typeface="Roboto"/>
              <a:cs typeface="Roboto"/>
              <a:sym typeface="Roboto"/>
            </a:endParaRPr>
          </a:p>
        </p:txBody>
      </p:sp>
      <p:sp>
        <p:nvSpPr>
          <p:cNvPr id="132" name="Google Shape;132;p20"/>
          <p:cNvSpPr txBox="1"/>
          <p:nvPr/>
        </p:nvSpPr>
        <p:spPr>
          <a:xfrm>
            <a:off x="471900" y="1603976"/>
            <a:ext cx="22572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Roboto"/>
                <a:ea typeface="Roboto"/>
                <a:cs typeface="Roboto"/>
                <a:sym typeface="Roboto"/>
              </a:rPr>
              <a:t>Step 1</a:t>
            </a:r>
            <a:endParaRPr sz="1800">
              <a:solidFill>
                <a:srgbClr val="FFFFFF"/>
              </a:solidFill>
              <a:latin typeface="Roboto"/>
              <a:ea typeface="Roboto"/>
              <a:cs typeface="Roboto"/>
              <a:sym typeface="Roboto"/>
            </a:endParaRPr>
          </a:p>
        </p:txBody>
      </p:sp>
      <p:sp>
        <p:nvSpPr>
          <p:cNvPr id="133" name="Google Shape;133;p20"/>
          <p:cNvSpPr txBox="1"/>
          <p:nvPr/>
        </p:nvSpPr>
        <p:spPr>
          <a:xfrm>
            <a:off x="432350" y="2070575"/>
            <a:ext cx="2471700" cy="283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Removing the variables with more than 30% null values</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Variables like Tags, Lead Quality, Profile score etc were inputs by the employees. Using them as features in model would not be correct because it would get dependent on variables which can be controlled manually </a:t>
            </a:r>
            <a:endParaRPr sz="1300">
              <a:solidFill>
                <a:srgbClr val="434343"/>
              </a:solidFill>
              <a:latin typeface="Roboto"/>
              <a:ea typeface="Roboto"/>
              <a:cs typeface="Roboto"/>
              <a:sym typeface="Roboto"/>
            </a:endParaRPr>
          </a:p>
        </p:txBody>
      </p:sp>
      <p:sp>
        <p:nvSpPr>
          <p:cNvPr id="134" name="Google Shape;134;p20"/>
          <p:cNvSpPr txBox="1"/>
          <p:nvPr/>
        </p:nvSpPr>
        <p:spPr>
          <a:xfrm>
            <a:off x="3157438" y="2070575"/>
            <a:ext cx="28434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Imputing values for variables with  2% - 30% null values</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Categorical variables are imputed with the most occurring observation and for numerical variables the null values are replaced with median observation (50th percentile)</a:t>
            </a:r>
            <a:endParaRPr sz="1600">
              <a:solidFill>
                <a:srgbClr val="434343"/>
              </a:solidFill>
              <a:latin typeface="Roboto"/>
              <a:ea typeface="Roboto"/>
              <a:cs typeface="Roboto"/>
              <a:sym typeface="Roboto"/>
            </a:endParaRPr>
          </a:p>
        </p:txBody>
      </p:sp>
      <p:sp>
        <p:nvSpPr>
          <p:cNvPr id="135" name="Google Shape;135;p20"/>
          <p:cNvSpPr txBox="1"/>
          <p:nvPr/>
        </p:nvSpPr>
        <p:spPr>
          <a:xfrm>
            <a:off x="6002525" y="2070575"/>
            <a:ext cx="2923200" cy="26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rgbClr val="434343"/>
                </a:solidFill>
                <a:latin typeface="Roboto"/>
                <a:ea typeface="Roboto"/>
                <a:cs typeface="Roboto"/>
                <a:sym typeface="Roboto"/>
              </a:rPr>
              <a:t>Removing variables with zero variances</a:t>
            </a:r>
            <a:endParaRPr sz="1500" b="1">
              <a:solidFill>
                <a:srgbClr val="434343"/>
              </a:solidFill>
              <a:latin typeface="Roboto"/>
              <a:ea typeface="Roboto"/>
              <a:cs typeface="Roboto"/>
              <a:sym typeface="Roboto"/>
            </a:endParaRPr>
          </a:p>
          <a:p>
            <a:pPr marL="0" lvl="0" indent="0" algn="l" rtl="0">
              <a:lnSpc>
                <a:spcPct val="115000"/>
              </a:lnSpc>
              <a:spcBef>
                <a:spcPts val="800"/>
              </a:spcBef>
              <a:spcAft>
                <a:spcPts val="800"/>
              </a:spcAft>
              <a:buNone/>
            </a:pPr>
            <a:r>
              <a:rPr lang="en" sz="1300">
                <a:solidFill>
                  <a:srgbClr val="434343"/>
                </a:solidFill>
                <a:latin typeface="Roboto"/>
                <a:ea typeface="Roboto"/>
                <a:cs typeface="Roboto"/>
                <a:sym typeface="Roboto"/>
              </a:rPr>
              <a:t>Variables like </a:t>
            </a:r>
            <a:r>
              <a:rPr lang="en" sz="1300" b="1">
                <a:solidFill>
                  <a:srgbClr val="434343"/>
                </a:solidFill>
                <a:latin typeface="Roboto"/>
                <a:ea typeface="Roboto"/>
                <a:cs typeface="Roboto"/>
                <a:sym typeface="Roboto"/>
              </a:rPr>
              <a:t>Country, Do Not Call, Which course matters the most</a:t>
            </a:r>
            <a:r>
              <a:rPr lang="en" sz="1300">
                <a:solidFill>
                  <a:srgbClr val="434343"/>
                </a:solidFill>
                <a:latin typeface="Roboto"/>
                <a:ea typeface="Roboto"/>
                <a:cs typeface="Roboto"/>
                <a:sym typeface="Roboto"/>
              </a:rPr>
              <a:t> etc - were dropped as they had </a:t>
            </a:r>
            <a:r>
              <a:rPr lang="en" sz="1300" b="1">
                <a:solidFill>
                  <a:srgbClr val="434343"/>
                </a:solidFill>
                <a:latin typeface="Roboto"/>
                <a:ea typeface="Roboto"/>
                <a:cs typeface="Roboto"/>
                <a:sym typeface="Roboto"/>
              </a:rPr>
              <a:t>zero</a:t>
            </a:r>
            <a:r>
              <a:rPr lang="en" sz="1300">
                <a:solidFill>
                  <a:srgbClr val="434343"/>
                </a:solidFill>
                <a:latin typeface="Roboto"/>
                <a:ea typeface="Roboto"/>
                <a:cs typeface="Roboto"/>
                <a:sym typeface="Roboto"/>
              </a:rPr>
              <a:t> </a:t>
            </a:r>
            <a:r>
              <a:rPr lang="en" sz="1300" b="1">
                <a:solidFill>
                  <a:srgbClr val="434343"/>
                </a:solidFill>
                <a:latin typeface="Roboto"/>
                <a:ea typeface="Roboto"/>
                <a:cs typeface="Roboto"/>
                <a:sym typeface="Roboto"/>
              </a:rPr>
              <a:t>variances</a:t>
            </a:r>
            <a:r>
              <a:rPr lang="en" sz="1300">
                <a:solidFill>
                  <a:srgbClr val="434343"/>
                </a:solidFill>
                <a:latin typeface="Roboto"/>
                <a:ea typeface="Roboto"/>
                <a:cs typeface="Roboto"/>
                <a:sym typeface="Roboto"/>
              </a:rPr>
              <a:t>. Like for eg - Country column had more than 97% response as India. These variables would not help in prediction as they would not vary much in respect to converted flag</a:t>
            </a:r>
            <a:endParaRPr sz="1300">
              <a:solidFill>
                <a:srgbClr val="434343"/>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1"/>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Examples of zero variance columns</a:t>
            </a:r>
            <a:endParaRPr/>
          </a:p>
        </p:txBody>
      </p:sp>
      <p:sp>
        <p:nvSpPr>
          <p:cNvPr id="141" name="Google Shape;141;p21"/>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2</a:t>
            </a:r>
            <a:endParaRPr>
              <a:solidFill>
                <a:schemeClr val="lt1"/>
              </a:solidFill>
            </a:endParaRPr>
          </a:p>
        </p:txBody>
      </p:sp>
      <p:sp>
        <p:nvSpPr>
          <p:cNvPr id="142" name="Google Shape;142;p21"/>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Step 3</a:t>
            </a:r>
            <a:endParaRPr>
              <a:solidFill>
                <a:schemeClr val="lt1"/>
              </a:solidFill>
            </a:endParaRPr>
          </a:p>
        </p:txBody>
      </p:sp>
      <p:pic>
        <p:nvPicPr>
          <p:cNvPr id="143" name="Google Shape;143;p21"/>
          <p:cNvPicPr preferRelativeResize="0"/>
          <p:nvPr/>
        </p:nvPicPr>
        <p:blipFill>
          <a:blip r:embed="rId3">
            <a:alphaModFix/>
          </a:blip>
          <a:stretch>
            <a:fillRect/>
          </a:stretch>
        </p:blipFill>
        <p:spPr>
          <a:xfrm>
            <a:off x="98250" y="844025"/>
            <a:ext cx="4358650" cy="3829700"/>
          </a:xfrm>
          <a:prstGeom prst="rect">
            <a:avLst/>
          </a:prstGeom>
          <a:noFill/>
          <a:ln>
            <a:noFill/>
          </a:ln>
        </p:spPr>
      </p:pic>
      <p:pic>
        <p:nvPicPr>
          <p:cNvPr id="144" name="Google Shape;144;p21"/>
          <p:cNvPicPr preferRelativeResize="0"/>
          <p:nvPr/>
        </p:nvPicPr>
        <p:blipFill>
          <a:blip r:embed="rId4">
            <a:alphaModFix/>
          </a:blip>
          <a:stretch>
            <a:fillRect/>
          </a:stretch>
        </p:blipFill>
        <p:spPr>
          <a:xfrm>
            <a:off x="4456900" y="927525"/>
            <a:ext cx="4534701" cy="3746200"/>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1194</Words>
  <Application>Microsoft Office PowerPoint</Application>
  <PresentationFormat>On-screen Show (16:9)</PresentationFormat>
  <Paragraphs>98</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Roboto</vt:lpstr>
      <vt:lpstr>Material</vt:lpstr>
      <vt:lpstr>Lead Scoring Case Study</vt:lpstr>
      <vt:lpstr>Problem Statement</vt:lpstr>
      <vt:lpstr>High Level Approach</vt:lpstr>
      <vt:lpstr>Results</vt:lpstr>
      <vt:lpstr>Results</vt:lpstr>
      <vt:lpstr>80%</vt:lpstr>
      <vt:lpstr>Approach Deepdive</vt:lpstr>
      <vt:lpstr>Data Cleaning</vt:lpstr>
      <vt:lpstr>Examples of zero variance columns</vt:lpstr>
      <vt:lpstr>Feature Scaling, Encoding and Selection</vt:lpstr>
      <vt:lpstr>Logistic Regression Model 1 Results</vt:lpstr>
      <vt:lpstr>Logistic Regression Model 1 VIF Results</vt:lpstr>
      <vt:lpstr>Logistic Regression Model 2 Results (Post removing insignificant variable)</vt:lpstr>
      <vt:lpstr>Optimum probability threshold value</vt:lpstr>
      <vt:lpstr>Statistical Results</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Scoring Case Study</dc:title>
  <cp:lastModifiedBy>THARUN TEJ REDDY THODIMI</cp:lastModifiedBy>
  <cp:revision>1</cp:revision>
  <dcterms:modified xsi:type="dcterms:W3CDTF">2021-01-17T15:02:32Z</dcterms:modified>
</cp:coreProperties>
</file>